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72" r:id="rId8"/>
    <p:sldId id="262" r:id="rId9"/>
    <p:sldId id="263" r:id="rId10"/>
    <p:sldId id="264" r:id="rId11"/>
    <p:sldId id="265" r:id="rId12"/>
    <p:sldId id="266" r:id="rId13"/>
    <p:sldId id="267" r:id="rId14"/>
    <p:sldId id="268" r:id="rId15"/>
    <p:sldId id="269" r:id="rId16"/>
    <p:sldId id="271" r:id="rId17"/>
    <p:sldId id="270" r:id="rId18"/>
    <p:sldId id="273"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 Tariq Mahmood / Associate Professor and Program Coordinator MS (CS) and MS (DS) Programs" initials="DTM/APaPCM(aM(P" lastIdx="2" clrIdx="0">
    <p:extLst>
      <p:ext uri="{19B8F6BF-5375-455C-9EA6-DF929625EA0E}">
        <p15:presenceInfo xmlns:p15="http://schemas.microsoft.com/office/powerpoint/2012/main" userId="S::tmahmood@iba.edu.pk::d72e3cef-2570-472a-a5f8-82c6a0c6264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683" autoAdjust="0"/>
  </p:normalViewPr>
  <p:slideViewPr>
    <p:cSldViewPr snapToGrid="0">
      <p:cViewPr varScale="1">
        <p:scale>
          <a:sx n="64" d="100"/>
          <a:sy n="64" d="100"/>
        </p:scale>
        <p:origin x="95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D07F-92E0-4B42-A7A1-C27F727F88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DF02F8-52CC-4A1F-A869-C13C1D0851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134946-DC85-4339-9BC4-3E623B99A24A}"/>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5" name="Footer Placeholder 4">
            <a:extLst>
              <a:ext uri="{FF2B5EF4-FFF2-40B4-BE49-F238E27FC236}">
                <a16:creationId xmlns:a16="http://schemas.microsoft.com/office/drawing/2014/main" id="{A6DEFA79-8810-4C3C-86F2-79DACC901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87E1E3-8F33-456C-AE12-D7569654715E}"/>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3251435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1737-A908-42F8-9281-637DE0C11D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08EEEC-8AF9-4469-BA12-2231E19639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94274-4023-4166-9FEB-C4E64EB765C9}"/>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5" name="Footer Placeholder 4">
            <a:extLst>
              <a:ext uri="{FF2B5EF4-FFF2-40B4-BE49-F238E27FC236}">
                <a16:creationId xmlns:a16="http://schemas.microsoft.com/office/drawing/2014/main" id="{5AB3BBAE-D49A-4091-8B27-C3BF9AA3FA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219C5-01DE-4986-AAD1-6ACBA97906CB}"/>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03208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F5740A-FE62-4EC0-A5C0-7EC283B3DE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07DCA4-73A5-42EA-A26E-900E1E3FC8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C3CBB8-A938-4AC5-9565-3428BBA49F78}"/>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5" name="Footer Placeholder 4">
            <a:extLst>
              <a:ext uri="{FF2B5EF4-FFF2-40B4-BE49-F238E27FC236}">
                <a16:creationId xmlns:a16="http://schemas.microsoft.com/office/drawing/2014/main" id="{1803B747-DF72-41B5-9AF4-F89B0A85F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634F75-9A53-4AF0-9E0A-0430A05B2FE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71904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EEAD3-63FF-4D13-A655-913CFB795F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A040A-6F01-46A5-8A1C-14689ED6F9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26C9B9-D1E5-465E-87CB-E7DFEEFF0E89}"/>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5" name="Footer Placeholder 4">
            <a:extLst>
              <a:ext uri="{FF2B5EF4-FFF2-40B4-BE49-F238E27FC236}">
                <a16:creationId xmlns:a16="http://schemas.microsoft.com/office/drawing/2014/main" id="{A62CAAC1-1522-4C6C-871A-1EE2EEBB29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098B7-A4A4-4C06-9D65-484D0868917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63702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39B0D-FE5E-4434-84D8-8938DF8344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D5A1E8-0DF4-440D-8004-2C3519BBB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4B5605-77E2-45D3-972F-107E7F1F466D}"/>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5" name="Footer Placeholder 4">
            <a:extLst>
              <a:ext uri="{FF2B5EF4-FFF2-40B4-BE49-F238E27FC236}">
                <a16:creationId xmlns:a16="http://schemas.microsoft.com/office/drawing/2014/main" id="{F31AE897-1E56-404A-BBAE-EA9A0F6658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FE1D65-9E5E-47BD-84DA-F5BDCB90D8BD}"/>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545802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17BB2-DDC2-495A-9455-E55A9E9FCA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9822D9-1A91-4386-9B5E-42E7E8523B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B4F56B-7938-4500-8AF0-F30492E971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4A7F2A-24EA-4E47-84DD-5A3A8350755B}"/>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6" name="Footer Placeholder 5">
            <a:extLst>
              <a:ext uri="{FF2B5EF4-FFF2-40B4-BE49-F238E27FC236}">
                <a16:creationId xmlns:a16="http://schemas.microsoft.com/office/drawing/2014/main" id="{45831B47-C61E-4B7B-B50A-3F8EE9072A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3B30F7-F15F-4FCC-808B-2391009B4270}"/>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897168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00CAB-775A-4130-9BBF-98737E4626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BC07FC-A3C0-4891-957F-D0B5BCBA6E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6FB4AB-00C8-43C2-B1F4-8CEFBF6814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249659-566B-4B53-BE35-7617920AC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49654E-5721-483F-86A5-D2817345A9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34F4472-DBA1-4744-9FE0-93B4408098D8}"/>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8" name="Footer Placeholder 7">
            <a:extLst>
              <a:ext uri="{FF2B5EF4-FFF2-40B4-BE49-F238E27FC236}">
                <a16:creationId xmlns:a16="http://schemas.microsoft.com/office/drawing/2014/main" id="{768D7EAF-69B9-4AE4-A687-714C5308FF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98DA6C-9913-45B4-A939-D8F13C5F0A83}"/>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678801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0B41-CB5F-4FD5-8D04-CDD500D1B9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2BE586-223A-4C0F-8128-3C0F2BFF1335}"/>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4" name="Footer Placeholder 3">
            <a:extLst>
              <a:ext uri="{FF2B5EF4-FFF2-40B4-BE49-F238E27FC236}">
                <a16:creationId xmlns:a16="http://schemas.microsoft.com/office/drawing/2014/main" id="{734EAD91-D980-455D-98AD-CBB7E2DADE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471D45-19E6-41D8-AADC-E0ED7A0EBC37}"/>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96659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4A6C38-F7C3-4E2C-87C4-FC18F0C87CE7}"/>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3" name="Footer Placeholder 2">
            <a:extLst>
              <a:ext uri="{FF2B5EF4-FFF2-40B4-BE49-F238E27FC236}">
                <a16:creationId xmlns:a16="http://schemas.microsoft.com/office/drawing/2014/main" id="{E0E871A2-3FEC-48DF-BB8E-7BBBCC8EF1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3D66C6-9E4B-4C7D-A9D6-837D39235025}"/>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667964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8698D-803F-4519-A59C-FF9B60ADA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144002-3204-432A-B198-40A2F106CB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E7C34D-B0F4-45CA-B51F-32EF2CF9FC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9D0BEE-3CEC-4273-9E90-A552D14F4413}"/>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6" name="Footer Placeholder 5">
            <a:extLst>
              <a:ext uri="{FF2B5EF4-FFF2-40B4-BE49-F238E27FC236}">
                <a16:creationId xmlns:a16="http://schemas.microsoft.com/office/drawing/2014/main" id="{3693F5B8-6C3E-46E0-A697-A82E7D3E8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F14E9D-4E8C-493C-BC2D-6ABC04E44F0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298750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45C86-C2CA-47A2-BDD3-12055FF079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EBF2BD-7F0E-44D1-8357-69327EC6EB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54D46D-A8B5-41B7-9031-F633D23C5F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943CC-B448-4786-86B6-9C562AF3E662}"/>
              </a:ext>
            </a:extLst>
          </p:cNvPr>
          <p:cNvSpPr>
            <a:spLocks noGrp="1"/>
          </p:cNvSpPr>
          <p:nvPr>
            <p:ph type="dt" sz="half" idx="10"/>
          </p:nvPr>
        </p:nvSpPr>
        <p:spPr/>
        <p:txBody>
          <a:bodyPr/>
          <a:lstStyle/>
          <a:p>
            <a:fld id="{1C201176-5D79-49AD-ADDE-DC71E7EC1DC5}" type="datetimeFigureOut">
              <a:rPr lang="en-US" smtClean="0"/>
              <a:t>4/26/2021</a:t>
            </a:fld>
            <a:endParaRPr lang="en-US"/>
          </a:p>
        </p:txBody>
      </p:sp>
      <p:sp>
        <p:nvSpPr>
          <p:cNvPr id="6" name="Footer Placeholder 5">
            <a:extLst>
              <a:ext uri="{FF2B5EF4-FFF2-40B4-BE49-F238E27FC236}">
                <a16:creationId xmlns:a16="http://schemas.microsoft.com/office/drawing/2014/main" id="{2485FCF6-C33E-4CB6-812C-84A387D9A6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EB2784-A4B7-4685-9B90-8F125180E349}"/>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24086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D69B9A-57E0-42F5-826A-636EC84687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BB5B12-4DF2-4236-A4F3-D49D37B8C6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E29C5-7DEC-4340-BCB3-FF78C44ABF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01176-5D79-49AD-ADDE-DC71E7EC1DC5}" type="datetimeFigureOut">
              <a:rPr lang="en-US" smtClean="0"/>
              <a:t>4/26/2021</a:t>
            </a:fld>
            <a:endParaRPr lang="en-US"/>
          </a:p>
        </p:txBody>
      </p:sp>
      <p:sp>
        <p:nvSpPr>
          <p:cNvPr id="5" name="Footer Placeholder 4">
            <a:extLst>
              <a:ext uri="{FF2B5EF4-FFF2-40B4-BE49-F238E27FC236}">
                <a16:creationId xmlns:a16="http://schemas.microsoft.com/office/drawing/2014/main" id="{CC04E5E5-24E6-48F3-96EC-A51132E74F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19FFA1-3DC9-4746-A41C-10DDB76E0F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D509E6-AD24-40CB-83C3-B286E2FC27F6}" type="slidenum">
              <a:rPr lang="en-US" smtClean="0"/>
              <a:t>‹#›</a:t>
            </a:fld>
            <a:endParaRPr lang="en-US"/>
          </a:p>
        </p:txBody>
      </p:sp>
    </p:spTree>
    <p:extLst>
      <p:ext uri="{BB962C8B-B14F-4D97-AF65-F5344CB8AC3E}">
        <p14:creationId xmlns:p14="http://schemas.microsoft.com/office/powerpoint/2010/main" val="3142001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knime.com/blog/regularization-for-logistic-regression-l1-l2-gauss-or-laplace" TargetMode="External"/><Relationship Id="rId2" Type="http://schemas.openxmlformats.org/officeDocument/2006/relationships/hyperlink" Target="https://scikit-learn.org/stable/auto_examples/neural_networks/plot_mlp_alpha.html" TargetMode="External"/><Relationship Id="rId1" Type="http://schemas.openxmlformats.org/officeDocument/2006/relationships/slideLayout" Target="../slideLayouts/slideLayout2.xml"/><Relationship Id="rId5" Type="http://schemas.openxmlformats.org/officeDocument/2006/relationships/hyperlink" Target="https://towardsdatascience.com/the-ultimate-guide-to-adaboost-random-forests-and-xgboost-7f9327061c4f" TargetMode="External"/><Relationship Id="rId4" Type="http://schemas.openxmlformats.org/officeDocument/2006/relationships/hyperlink" Target="https://www.kaggle.com/residentmario/kernels-and-support-vector-machine-regularization"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stats.stackexchange.com/questions/417892/why-dont-we-use-regularization-on-decision-tree-split" TargetMode="External"/><Relationship Id="rId2" Type="http://schemas.openxmlformats.org/officeDocument/2006/relationships/hyperlink" Target="https://stats.stackexchange.com/questions/493047/is-it-possible-to-penalize-the-knn-classification-algorith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2BC08-1422-47E3-93B6-8DE3AE8B5F1D}"/>
              </a:ext>
            </a:extLst>
          </p:cNvPr>
          <p:cNvSpPr>
            <a:spLocks noGrp="1"/>
          </p:cNvSpPr>
          <p:nvPr>
            <p:ph type="ctrTitle"/>
          </p:nvPr>
        </p:nvSpPr>
        <p:spPr/>
        <p:txBody>
          <a:bodyPr/>
          <a:lstStyle/>
          <a:p>
            <a:r>
              <a:rPr lang="en-US" dirty="0"/>
              <a:t>Regularization</a:t>
            </a:r>
          </a:p>
        </p:txBody>
      </p:sp>
    </p:spTree>
    <p:extLst>
      <p:ext uri="{BB962C8B-B14F-4D97-AF65-F5344CB8AC3E}">
        <p14:creationId xmlns:p14="http://schemas.microsoft.com/office/powerpoint/2010/main" val="765931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Lasso</a:t>
            </a:r>
          </a:p>
        </p:txBody>
      </p:sp>
      <p:pic>
        <p:nvPicPr>
          <p:cNvPr id="1026" name="Picture 2">
            <a:extLst>
              <a:ext uri="{FF2B5EF4-FFF2-40B4-BE49-F238E27FC236}">
                <a16:creationId xmlns:a16="http://schemas.microsoft.com/office/drawing/2014/main" id="{88048FFE-5C7F-4870-BE04-8F344A3440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8970" y="252036"/>
            <a:ext cx="7548236" cy="1325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3270431-9834-4F2F-B80A-5B3A8EF9CA9F}"/>
              </a:ext>
            </a:extLst>
          </p:cNvPr>
          <p:cNvPicPr>
            <a:picLocks noChangeAspect="1"/>
          </p:cNvPicPr>
          <p:nvPr/>
        </p:nvPicPr>
        <p:blipFill>
          <a:blip r:embed="rId3"/>
          <a:stretch>
            <a:fillRect/>
          </a:stretch>
        </p:blipFill>
        <p:spPr>
          <a:xfrm>
            <a:off x="1375274" y="1803777"/>
            <a:ext cx="9013847" cy="4597062"/>
          </a:xfrm>
          <a:prstGeom prst="rect">
            <a:avLst/>
          </a:prstGeom>
        </p:spPr>
      </p:pic>
    </p:spTree>
    <p:extLst>
      <p:ext uri="{BB962C8B-B14F-4D97-AF65-F5344CB8AC3E}">
        <p14:creationId xmlns:p14="http://schemas.microsoft.com/office/powerpoint/2010/main" val="561265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Lasso</a:t>
            </a:r>
          </a:p>
        </p:txBody>
      </p:sp>
      <p:sp>
        <p:nvSpPr>
          <p:cNvPr id="4" name="Content Placeholder 3">
            <a:extLst>
              <a:ext uri="{FF2B5EF4-FFF2-40B4-BE49-F238E27FC236}">
                <a16:creationId xmlns:a16="http://schemas.microsoft.com/office/drawing/2014/main" id="{18DC1E22-169C-4231-AFE3-B4C1E7BCEBF4}"/>
              </a:ext>
            </a:extLst>
          </p:cNvPr>
          <p:cNvSpPr>
            <a:spLocks noGrp="1"/>
          </p:cNvSpPr>
          <p:nvPr>
            <p:ph sz="half" idx="2"/>
          </p:nvPr>
        </p:nvSpPr>
        <p:spPr>
          <a:xfrm>
            <a:off x="5006715" y="1825624"/>
            <a:ext cx="6870491" cy="4780339"/>
          </a:xfrm>
        </p:spPr>
        <p:txBody>
          <a:bodyPr>
            <a:normAutofit/>
          </a:bodyPr>
          <a:lstStyle/>
          <a:p>
            <a:r>
              <a:rPr lang="en-US" dirty="0"/>
              <a:t>Constraint functions (green areas), lasso (left) and ridge (right)</a:t>
            </a:r>
          </a:p>
          <a:p>
            <a:r>
              <a:rPr lang="en-US" dirty="0"/>
              <a:t>Contours for RSS (red ellipse) </a:t>
            </a:r>
            <a:r>
              <a:rPr lang="en-US" dirty="0">
                <a:sym typeface="Wingdings" panose="05000000000000000000" pitchFamily="2" charset="2"/>
              </a:rPr>
              <a:t> p</a:t>
            </a:r>
            <a:r>
              <a:rPr lang="en-US" dirty="0"/>
              <a:t>oints on the ellipse share the value of RSS. </a:t>
            </a:r>
          </a:p>
          <a:p>
            <a:r>
              <a:rPr lang="en-US" dirty="0"/>
              <a:t>For a very large value of s, the green regions will contain the center of the ellipse, making coefficient estimates of both regression techniques, equal to the least squares estimates</a:t>
            </a:r>
          </a:p>
        </p:txBody>
      </p:sp>
      <p:pic>
        <p:nvPicPr>
          <p:cNvPr id="1026" name="Picture 2">
            <a:extLst>
              <a:ext uri="{FF2B5EF4-FFF2-40B4-BE49-F238E27FC236}">
                <a16:creationId xmlns:a16="http://schemas.microsoft.com/office/drawing/2014/main" id="{88048FFE-5C7F-4870-BE04-8F344A3440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8970" y="252036"/>
            <a:ext cx="7548236" cy="1325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3270431-9834-4F2F-B80A-5B3A8EF9CA9F}"/>
              </a:ext>
            </a:extLst>
          </p:cNvPr>
          <p:cNvPicPr>
            <a:picLocks noChangeAspect="1"/>
          </p:cNvPicPr>
          <p:nvPr/>
        </p:nvPicPr>
        <p:blipFill>
          <a:blip r:embed="rId3"/>
          <a:stretch>
            <a:fillRect/>
          </a:stretch>
        </p:blipFill>
        <p:spPr>
          <a:xfrm>
            <a:off x="1" y="1702763"/>
            <a:ext cx="4826832" cy="4597062"/>
          </a:xfrm>
          <a:prstGeom prst="rect">
            <a:avLst/>
          </a:prstGeom>
        </p:spPr>
      </p:pic>
    </p:spTree>
    <p:extLst>
      <p:ext uri="{BB962C8B-B14F-4D97-AF65-F5344CB8AC3E}">
        <p14:creationId xmlns:p14="http://schemas.microsoft.com/office/powerpoint/2010/main" val="4746930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Lasso</a:t>
            </a:r>
          </a:p>
        </p:txBody>
      </p:sp>
      <p:sp>
        <p:nvSpPr>
          <p:cNvPr id="4" name="Content Placeholder 3">
            <a:extLst>
              <a:ext uri="{FF2B5EF4-FFF2-40B4-BE49-F238E27FC236}">
                <a16:creationId xmlns:a16="http://schemas.microsoft.com/office/drawing/2014/main" id="{18DC1E22-169C-4231-AFE3-B4C1E7BCEBF4}"/>
              </a:ext>
            </a:extLst>
          </p:cNvPr>
          <p:cNvSpPr>
            <a:spLocks noGrp="1"/>
          </p:cNvSpPr>
          <p:nvPr>
            <p:ph sz="half" idx="2"/>
          </p:nvPr>
        </p:nvSpPr>
        <p:spPr>
          <a:xfrm>
            <a:off x="5006715" y="1825624"/>
            <a:ext cx="6870491" cy="4780339"/>
          </a:xfrm>
        </p:spPr>
        <p:txBody>
          <a:bodyPr>
            <a:normAutofit/>
          </a:bodyPr>
          <a:lstStyle/>
          <a:p>
            <a:r>
              <a:rPr lang="en-US" dirty="0"/>
              <a:t>But, this is not the case in the above image. In this case, the lasso and ridge regression coefficient estimates are given by the ﬁrst point at which an ellipse contacts the constraint region.</a:t>
            </a:r>
          </a:p>
          <a:p>
            <a:r>
              <a:rPr lang="en-US" dirty="0"/>
              <a:t>Since ridge regression has a circular constraint with no sharp points, this intersection will not generally occur on an axis, and so the ridge regression coeﬃcient estimates will be exclusively non-zero.</a:t>
            </a:r>
          </a:p>
        </p:txBody>
      </p:sp>
      <p:pic>
        <p:nvPicPr>
          <p:cNvPr id="1026" name="Picture 2">
            <a:extLst>
              <a:ext uri="{FF2B5EF4-FFF2-40B4-BE49-F238E27FC236}">
                <a16:creationId xmlns:a16="http://schemas.microsoft.com/office/drawing/2014/main" id="{88048FFE-5C7F-4870-BE04-8F344A3440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8970" y="252036"/>
            <a:ext cx="7548236" cy="1325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3270431-9834-4F2F-B80A-5B3A8EF9CA9F}"/>
              </a:ext>
            </a:extLst>
          </p:cNvPr>
          <p:cNvPicPr>
            <a:picLocks noChangeAspect="1"/>
          </p:cNvPicPr>
          <p:nvPr/>
        </p:nvPicPr>
        <p:blipFill>
          <a:blip r:embed="rId3"/>
          <a:stretch>
            <a:fillRect/>
          </a:stretch>
        </p:blipFill>
        <p:spPr>
          <a:xfrm>
            <a:off x="1" y="1702763"/>
            <a:ext cx="5006714" cy="4597062"/>
          </a:xfrm>
          <a:prstGeom prst="rect">
            <a:avLst/>
          </a:prstGeom>
        </p:spPr>
      </p:pic>
    </p:spTree>
    <p:extLst>
      <p:ext uri="{BB962C8B-B14F-4D97-AF65-F5344CB8AC3E}">
        <p14:creationId xmlns:p14="http://schemas.microsoft.com/office/powerpoint/2010/main" val="9316672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Lasso</a:t>
            </a:r>
          </a:p>
        </p:txBody>
      </p:sp>
      <p:sp>
        <p:nvSpPr>
          <p:cNvPr id="4" name="Content Placeholder 3">
            <a:extLst>
              <a:ext uri="{FF2B5EF4-FFF2-40B4-BE49-F238E27FC236}">
                <a16:creationId xmlns:a16="http://schemas.microsoft.com/office/drawing/2014/main" id="{18DC1E22-169C-4231-AFE3-B4C1E7BCEBF4}"/>
              </a:ext>
            </a:extLst>
          </p:cNvPr>
          <p:cNvSpPr>
            <a:spLocks noGrp="1"/>
          </p:cNvSpPr>
          <p:nvPr>
            <p:ph sz="half" idx="2"/>
          </p:nvPr>
        </p:nvSpPr>
        <p:spPr>
          <a:xfrm>
            <a:off x="5006715" y="1825624"/>
            <a:ext cx="6870491" cy="4780339"/>
          </a:xfrm>
        </p:spPr>
        <p:txBody>
          <a:bodyPr>
            <a:normAutofit/>
          </a:bodyPr>
          <a:lstStyle/>
          <a:p>
            <a:r>
              <a:rPr lang="en-US" dirty="0"/>
              <a:t>However, the lasso constraint has corners at each of the axes, and so the ellipse will often intersect the constraint region at an axis. </a:t>
            </a:r>
          </a:p>
          <a:p>
            <a:r>
              <a:rPr lang="en-US" dirty="0"/>
              <a:t>When this occurs, one of the coeﬃcients will equal zero. In higher dimensions(where parameters are much more than 2), many of the coeﬃcient estimates may equal zero simultaneously.</a:t>
            </a:r>
          </a:p>
        </p:txBody>
      </p:sp>
      <p:pic>
        <p:nvPicPr>
          <p:cNvPr id="1026" name="Picture 2">
            <a:extLst>
              <a:ext uri="{FF2B5EF4-FFF2-40B4-BE49-F238E27FC236}">
                <a16:creationId xmlns:a16="http://schemas.microsoft.com/office/drawing/2014/main" id="{88048FFE-5C7F-4870-BE04-8F344A3440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8970" y="252036"/>
            <a:ext cx="7548236" cy="1325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3270431-9834-4F2F-B80A-5B3A8EF9CA9F}"/>
              </a:ext>
            </a:extLst>
          </p:cNvPr>
          <p:cNvPicPr>
            <a:picLocks noChangeAspect="1"/>
          </p:cNvPicPr>
          <p:nvPr/>
        </p:nvPicPr>
        <p:blipFill>
          <a:blip r:embed="rId3"/>
          <a:stretch>
            <a:fillRect/>
          </a:stretch>
        </p:blipFill>
        <p:spPr>
          <a:xfrm>
            <a:off x="1" y="1702763"/>
            <a:ext cx="5006714" cy="4597062"/>
          </a:xfrm>
          <a:prstGeom prst="rect">
            <a:avLst/>
          </a:prstGeom>
        </p:spPr>
      </p:pic>
    </p:spTree>
    <p:extLst>
      <p:ext uri="{BB962C8B-B14F-4D97-AF65-F5344CB8AC3E}">
        <p14:creationId xmlns:p14="http://schemas.microsoft.com/office/powerpoint/2010/main" val="1223239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Lasso</a:t>
            </a:r>
          </a:p>
        </p:txBody>
      </p:sp>
      <p:sp>
        <p:nvSpPr>
          <p:cNvPr id="4" name="Content Placeholder 3">
            <a:extLst>
              <a:ext uri="{FF2B5EF4-FFF2-40B4-BE49-F238E27FC236}">
                <a16:creationId xmlns:a16="http://schemas.microsoft.com/office/drawing/2014/main" id="{18DC1E22-169C-4231-AFE3-B4C1E7BCEBF4}"/>
              </a:ext>
            </a:extLst>
          </p:cNvPr>
          <p:cNvSpPr>
            <a:spLocks noGrp="1"/>
          </p:cNvSpPr>
          <p:nvPr>
            <p:ph sz="half" idx="2"/>
          </p:nvPr>
        </p:nvSpPr>
        <p:spPr>
          <a:xfrm>
            <a:off x="5006715" y="1825624"/>
            <a:ext cx="6870491" cy="4780339"/>
          </a:xfrm>
        </p:spPr>
        <p:txBody>
          <a:bodyPr>
            <a:normAutofit/>
          </a:bodyPr>
          <a:lstStyle/>
          <a:p>
            <a:r>
              <a:rPr lang="en-US" dirty="0"/>
              <a:t>This sheds light on the obvious disadvantage of ridge regression, which is model interpretability. </a:t>
            </a:r>
          </a:p>
          <a:p>
            <a:r>
              <a:rPr lang="en-US" dirty="0"/>
              <a:t>It will shrink the coefficients for least important predictors, very close to zero. </a:t>
            </a:r>
          </a:p>
          <a:p>
            <a:r>
              <a:rPr lang="en-US" dirty="0"/>
              <a:t>But it will never make them exactly zero. In other words, the final model will include all predictors. </a:t>
            </a:r>
          </a:p>
        </p:txBody>
      </p:sp>
      <p:pic>
        <p:nvPicPr>
          <p:cNvPr id="1026" name="Picture 2">
            <a:extLst>
              <a:ext uri="{FF2B5EF4-FFF2-40B4-BE49-F238E27FC236}">
                <a16:creationId xmlns:a16="http://schemas.microsoft.com/office/drawing/2014/main" id="{88048FFE-5C7F-4870-BE04-8F344A3440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8970" y="252036"/>
            <a:ext cx="7548236" cy="1325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3270431-9834-4F2F-B80A-5B3A8EF9CA9F}"/>
              </a:ext>
            </a:extLst>
          </p:cNvPr>
          <p:cNvPicPr>
            <a:picLocks noChangeAspect="1"/>
          </p:cNvPicPr>
          <p:nvPr/>
        </p:nvPicPr>
        <p:blipFill>
          <a:blip r:embed="rId3"/>
          <a:stretch>
            <a:fillRect/>
          </a:stretch>
        </p:blipFill>
        <p:spPr>
          <a:xfrm>
            <a:off x="1" y="1702763"/>
            <a:ext cx="5006714" cy="4597062"/>
          </a:xfrm>
          <a:prstGeom prst="rect">
            <a:avLst/>
          </a:prstGeom>
        </p:spPr>
      </p:pic>
    </p:spTree>
    <p:extLst>
      <p:ext uri="{BB962C8B-B14F-4D97-AF65-F5344CB8AC3E}">
        <p14:creationId xmlns:p14="http://schemas.microsoft.com/office/powerpoint/2010/main" val="28562208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Lasso</a:t>
            </a:r>
          </a:p>
        </p:txBody>
      </p:sp>
      <p:sp>
        <p:nvSpPr>
          <p:cNvPr id="4" name="Content Placeholder 3">
            <a:extLst>
              <a:ext uri="{FF2B5EF4-FFF2-40B4-BE49-F238E27FC236}">
                <a16:creationId xmlns:a16="http://schemas.microsoft.com/office/drawing/2014/main" id="{18DC1E22-169C-4231-AFE3-B4C1E7BCEBF4}"/>
              </a:ext>
            </a:extLst>
          </p:cNvPr>
          <p:cNvSpPr>
            <a:spLocks noGrp="1"/>
          </p:cNvSpPr>
          <p:nvPr>
            <p:ph sz="half" idx="2"/>
          </p:nvPr>
        </p:nvSpPr>
        <p:spPr>
          <a:xfrm>
            <a:off x="5006715" y="1825624"/>
            <a:ext cx="6870491" cy="4780339"/>
          </a:xfrm>
        </p:spPr>
        <p:txBody>
          <a:bodyPr>
            <a:normAutofit/>
          </a:bodyPr>
          <a:lstStyle/>
          <a:p>
            <a:r>
              <a:rPr lang="en-US" dirty="0"/>
              <a:t>However, in the case of the lasso, the L1 penalty has the eﬀect of forcing some of the coeﬃcient estimates to be exactly equal to zero when the tuning parameter λ is suﬃciently large. </a:t>
            </a:r>
          </a:p>
          <a:p>
            <a:r>
              <a:rPr lang="en-US" dirty="0"/>
              <a:t>Therefore, the lasso method also performs variable selection and is said to yield sparse models.</a:t>
            </a:r>
          </a:p>
        </p:txBody>
      </p:sp>
      <p:pic>
        <p:nvPicPr>
          <p:cNvPr id="1026" name="Picture 2">
            <a:extLst>
              <a:ext uri="{FF2B5EF4-FFF2-40B4-BE49-F238E27FC236}">
                <a16:creationId xmlns:a16="http://schemas.microsoft.com/office/drawing/2014/main" id="{88048FFE-5C7F-4870-BE04-8F344A3440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8970" y="252036"/>
            <a:ext cx="7548236" cy="132556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43270431-9834-4F2F-B80A-5B3A8EF9CA9F}"/>
              </a:ext>
            </a:extLst>
          </p:cNvPr>
          <p:cNvPicPr>
            <a:picLocks noChangeAspect="1"/>
          </p:cNvPicPr>
          <p:nvPr/>
        </p:nvPicPr>
        <p:blipFill>
          <a:blip r:embed="rId3"/>
          <a:stretch>
            <a:fillRect/>
          </a:stretch>
        </p:blipFill>
        <p:spPr>
          <a:xfrm>
            <a:off x="1" y="1702763"/>
            <a:ext cx="5006714" cy="4597062"/>
          </a:xfrm>
          <a:prstGeom prst="rect">
            <a:avLst/>
          </a:prstGeom>
        </p:spPr>
      </p:pic>
    </p:spTree>
    <p:extLst>
      <p:ext uri="{BB962C8B-B14F-4D97-AF65-F5344CB8AC3E}">
        <p14:creationId xmlns:p14="http://schemas.microsoft.com/office/powerpoint/2010/main" val="25275531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E3D69C-4818-4BDC-A0D4-CFED9D59B6FE}"/>
              </a:ext>
            </a:extLst>
          </p:cNvPr>
          <p:cNvSpPr>
            <a:spLocks noGrp="1"/>
          </p:cNvSpPr>
          <p:nvPr>
            <p:ph type="title"/>
          </p:nvPr>
        </p:nvSpPr>
        <p:spPr/>
        <p:txBody>
          <a:bodyPr/>
          <a:lstStyle/>
          <a:p>
            <a:r>
              <a:rPr lang="en-US" dirty="0"/>
              <a:t>Why Regularization?</a:t>
            </a:r>
          </a:p>
        </p:txBody>
      </p:sp>
      <p:sp>
        <p:nvSpPr>
          <p:cNvPr id="6" name="Content Placeholder 5">
            <a:extLst>
              <a:ext uri="{FF2B5EF4-FFF2-40B4-BE49-F238E27FC236}">
                <a16:creationId xmlns:a16="http://schemas.microsoft.com/office/drawing/2014/main" id="{422D0C87-03C1-4400-A500-EEC504A955CA}"/>
              </a:ext>
            </a:extLst>
          </p:cNvPr>
          <p:cNvSpPr>
            <a:spLocks noGrp="1"/>
          </p:cNvSpPr>
          <p:nvPr>
            <p:ph idx="1"/>
          </p:nvPr>
        </p:nvSpPr>
        <p:spPr/>
        <p:txBody>
          <a:bodyPr>
            <a:normAutofit/>
          </a:bodyPr>
          <a:lstStyle/>
          <a:p>
            <a:r>
              <a:rPr lang="en-US" dirty="0"/>
              <a:t>A standard least squares model tends to have some variance in it, i.e., this model won’t generalize well for a data set different than its training data. </a:t>
            </a:r>
          </a:p>
          <a:p>
            <a:r>
              <a:rPr lang="en-US" dirty="0"/>
              <a:t>Regularization, significantly reduces the variance of the model, without substantial increase in its bias. </a:t>
            </a:r>
          </a:p>
          <a:p>
            <a:r>
              <a:rPr lang="en-US" dirty="0"/>
              <a:t>So the tuning parameter λ, used in the regularization techniques described above, controls the impact on bias and variance. As the value of λ rises, it reduces the value of coefficients and thus reducing the variance. </a:t>
            </a:r>
          </a:p>
        </p:txBody>
      </p:sp>
    </p:spTree>
    <p:extLst>
      <p:ext uri="{BB962C8B-B14F-4D97-AF65-F5344CB8AC3E}">
        <p14:creationId xmlns:p14="http://schemas.microsoft.com/office/powerpoint/2010/main" val="20872917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CE3D69C-4818-4BDC-A0D4-CFED9D59B6FE}"/>
              </a:ext>
            </a:extLst>
          </p:cNvPr>
          <p:cNvSpPr>
            <a:spLocks noGrp="1"/>
          </p:cNvSpPr>
          <p:nvPr>
            <p:ph type="title"/>
          </p:nvPr>
        </p:nvSpPr>
        <p:spPr/>
        <p:txBody>
          <a:bodyPr/>
          <a:lstStyle/>
          <a:p>
            <a:r>
              <a:rPr lang="en-US" dirty="0"/>
              <a:t>Why Regularization?</a:t>
            </a:r>
          </a:p>
        </p:txBody>
      </p:sp>
      <p:sp>
        <p:nvSpPr>
          <p:cNvPr id="6" name="Content Placeholder 5">
            <a:extLst>
              <a:ext uri="{FF2B5EF4-FFF2-40B4-BE49-F238E27FC236}">
                <a16:creationId xmlns:a16="http://schemas.microsoft.com/office/drawing/2014/main" id="{422D0C87-03C1-4400-A500-EEC504A955CA}"/>
              </a:ext>
            </a:extLst>
          </p:cNvPr>
          <p:cNvSpPr>
            <a:spLocks noGrp="1"/>
          </p:cNvSpPr>
          <p:nvPr>
            <p:ph idx="1"/>
          </p:nvPr>
        </p:nvSpPr>
        <p:spPr/>
        <p:txBody>
          <a:bodyPr>
            <a:normAutofit/>
          </a:bodyPr>
          <a:lstStyle/>
          <a:p>
            <a:r>
              <a:rPr lang="en-US" dirty="0"/>
              <a:t>Till a point, this increase in λ is beneficial as it is only reducing the variance (hence avoiding overfitting), without loosing any important properties in the data. </a:t>
            </a:r>
          </a:p>
          <a:p>
            <a:r>
              <a:rPr lang="en-US" dirty="0"/>
              <a:t>But after certain value, the model starts loosing important properties, giving rise to bias in the model and thus underfitting. </a:t>
            </a:r>
          </a:p>
          <a:p>
            <a:r>
              <a:rPr lang="en-US" dirty="0"/>
              <a:t>Therefore, the value of λ should be carefully selected.</a:t>
            </a:r>
          </a:p>
        </p:txBody>
      </p:sp>
    </p:spTree>
    <p:extLst>
      <p:ext uri="{BB962C8B-B14F-4D97-AF65-F5344CB8AC3E}">
        <p14:creationId xmlns:p14="http://schemas.microsoft.com/office/powerpoint/2010/main" val="40471552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26B1C-F737-4EBD-AD57-2A838D95BE02}"/>
              </a:ext>
            </a:extLst>
          </p:cNvPr>
          <p:cNvSpPr>
            <a:spLocks noGrp="1"/>
          </p:cNvSpPr>
          <p:nvPr>
            <p:ph type="title"/>
          </p:nvPr>
        </p:nvSpPr>
        <p:spPr/>
        <p:txBody>
          <a:bodyPr/>
          <a:lstStyle/>
          <a:p>
            <a:r>
              <a:rPr lang="en-US" dirty="0"/>
              <a:t>Regularization for Classification</a:t>
            </a:r>
          </a:p>
        </p:txBody>
      </p:sp>
      <p:sp>
        <p:nvSpPr>
          <p:cNvPr id="3" name="Content Placeholder 2">
            <a:extLst>
              <a:ext uri="{FF2B5EF4-FFF2-40B4-BE49-F238E27FC236}">
                <a16:creationId xmlns:a16="http://schemas.microsoft.com/office/drawing/2014/main" id="{B298DE77-0199-486B-9C55-FA30847C5192}"/>
              </a:ext>
            </a:extLst>
          </p:cNvPr>
          <p:cNvSpPr>
            <a:spLocks noGrp="1"/>
          </p:cNvSpPr>
          <p:nvPr>
            <p:ph idx="1"/>
          </p:nvPr>
        </p:nvSpPr>
        <p:spPr/>
        <p:txBody>
          <a:bodyPr/>
          <a:lstStyle/>
          <a:p>
            <a:r>
              <a:rPr lang="en-US" dirty="0"/>
              <a:t>MLP: </a:t>
            </a:r>
            <a:r>
              <a:rPr lang="en-US" dirty="0">
                <a:hlinkClick r:id="rId2"/>
              </a:rPr>
              <a:t>https://scikit-learn.org/stable/auto_examples/neural_networks/plot_mlp_alpha.html</a:t>
            </a:r>
            <a:endParaRPr lang="en-US" dirty="0"/>
          </a:p>
          <a:p>
            <a:r>
              <a:rPr lang="en-US" dirty="0"/>
              <a:t>LR: </a:t>
            </a:r>
            <a:r>
              <a:rPr lang="en-US" dirty="0">
                <a:hlinkClick r:id="rId3"/>
              </a:rPr>
              <a:t>https://www.knime.com/blog/regularization-for-logistic-regression-l1-l2-gauss-or-laplace</a:t>
            </a:r>
            <a:endParaRPr lang="en-US" dirty="0"/>
          </a:p>
          <a:p>
            <a:r>
              <a:rPr lang="en-US" dirty="0"/>
              <a:t>SVM: </a:t>
            </a:r>
            <a:r>
              <a:rPr lang="en-US" dirty="0">
                <a:hlinkClick r:id="rId4"/>
              </a:rPr>
              <a:t>https://www.kaggle.com/residentmario/kernels-and-support-vector-machine-regularization</a:t>
            </a:r>
            <a:endParaRPr lang="en-US" dirty="0"/>
          </a:p>
          <a:p>
            <a:r>
              <a:rPr lang="en-US" dirty="0"/>
              <a:t>XGBoost (done in different ways): </a:t>
            </a:r>
            <a:r>
              <a:rPr lang="en-US" dirty="0">
                <a:hlinkClick r:id="rId5"/>
              </a:rPr>
              <a:t>https://towardsdatascience.com/the-ultimate-guide-to-adaboost-random-forests-and-xgboost-7f9327061c4f</a:t>
            </a:r>
            <a:r>
              <a:rPr lang="en-US" dirty="0"/>
              <a:t> </a:t>
            </a:r>
          </a:p>
        </p:txBody>
      </p:sp>
    </p:spTree>
    <p:extLst>
      <p:ext uri="{BB962C8B-B14F-4D97-AF65-F5344CB8AC3E}">
        <p14:creationId xmlns:p14="http://schemas.microsoft.com/office/powerpoint/2010/main" val="35893099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626B1C-F737-4EBD-AD57-2A838D95BE02}"/>
              </a:ext>
            </a:extLst>
          </p:cNvPr>
          <p:cNvSpPr>
            <a:spLocks noGrp="1"/>
          </p:cNvSpPr>
          <p:nvPr>
            <p:ph type="title"/>
          </p:nvPr>
        </p:nvSpPr>
        <p:spPr/>
        <p:txBody>
          <a:bodyPr/>
          <a:lstStyle/>
          <a:p>
            <a:r>
              <a:rPr lang="en-US" dirty="0"/>
              <a:t>Regularization for Classification</a:t>
            </a:r>
          </a:p>
        </p:txBody>
      </p:sp>
      <p:sp>
        <p:nvSpPr>
          <p:cNvPr id="3" name="Content Placeholder 2">
            <a:extLst>
              <a:ext uri="{FF2B5EF4-FFF2-40B4-BE49-F238E27FC236}">
                <a16:creationId xmlns:a16="http://schemas.microsoft.com/office/drawing/2014/main" id="{B298DE77-0199-486B-9C55-FA30847C5192}"/>
              </a:ext>
            </a:extLst>
          </p:cNvPr>
          <p:cNvSpPr>
            <a:spLocks noGrp="1"/>
          </p:cNvSpPr>
          <p:nvPr>
            <p:ph idx="1"/>
          </p:nvPr>
        </p:nvSpPr>
        <p:spPr/>
        <p:txBody>
          <a:bodyPr/>
          <a:lstStyle/>
          <a:p>
            <a:r>
              <a:rPr lang="en-US" dirty="0"/>
              <a:t>KNN: Not well defined – improbable (</a:t>
            </a:r>
            <a:r>
              <a:rPr lang="en-US" dirty="0">
                <a:hlinkClick r:id="rId2"/>
              </a:rPr>
              <a:t>https://stats.stackexchange.com/questions/493047/is-it-possible-to-penalize-the-knn-classification-algorithm</a:t>
            </a:r>
            <a:r>
              <a:rPr lang="en-US" dirty="0"/>
              <a:t>)</a:t>
            </a:r>
          </a:p>
          <a:p>
            <a:r>
              <a:rPr lang="en-US" dirty="0"/>
              <a:t>Decision Trees – done but in different ways:</a:t>
            </a:r>
          </a:p>
          <a:p>
            <a:pPr lvl="1"/>
            <a:r>
              <a:rPr lang="en-US" dirty="0"/>
              <a:t>Limit depth, prune, multiple trees, stricter stopping criteria</a:t>
            </a:r>
          </a:p>
          <a:p>
            <a:pPr lvl="1"/>
            <a:r>
              <a:rPr lang="en-US" dirty="0">
                <a:hlinkClick r:id="rId2"/>
              </a:rPr>
              <a:t>https://stats.stackexchange.com/questions/493047/is-it-possible-to-penalize-the-knn-classification-algorithm</a:t>
            </a:r>
            <a:endParaRPr lang="en-US" dirty="0"/>
          </a:p>
          <a:p>
            <a:pPr lvl="1"/>
            <a:r>
              <a:rPr lang="en-US" dirty="0">
                <a:hlinkClick r:id="rId3"/>
              </a:rPr>
              <a:t>https://stats.stackexchange.com/questions/417892/why-dont-we-use-regularization-on-decision-tree-split</a:t>
            </a:r>
            <a:endParaRPr lang="en-US" dirty="0"/>
          </a:p>
          <a:p>
            <a:pPr lvl="1"/>
            <a:endParaRPr lang="en-US" dirty="0"/>
          </a:p>
        </p:txBody>
      </p:sp>
    </p:spTree>
    <p:extLst>
      <p:ext uri="{BB962C8B-B14F-4D97-AF65-F5344CB8AC3E}">
        <p14:creationId xmlns:p14="http://schemas.microsoft.com/office/powerpoint/2010/main" val="4050095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Regularization</a:t>
            </a:r>
          </a:p>
        </p:txBody>
      </p:sp>
      <p:sp>
        <p:nvSpPr>
          <p:cNvPr id="3" name="Content Placeholder 2">
            <a:extLst>
              <a:ext uri="{FF2B5EF4-FFF2-40B4-BE49-F238E27FC236}">
                <a16:creationId xmlns:a16="http://schemas.microsoft.com/office/drawing/2014/main" id="{960A822F-F706-494C-98A7-3BF9F2EA32A2}"/>
              </a:ext>
            </a:extLst>
          </p:cNvPr>
          <p:cNvSpPr>
            <a:spLocks noGrp="1"/>
          </p:cNvSpPr>
          <p:nvPr>
            <p:ph idx="1"/>
          </p:nvPr>
        </p:nvSpPr>
        <p:spPr/>
        <p:txBody>
          <a:bodyPr/>
          <a:lstStyle/>
          <a:p>
            <a:r>
              <a:rPr lang="en-US" dirty="0">
                <a:solidFill>
                  <a:srgbClr val="292929"/>
                </a:solidFill>
                <a:latin typeface="charter"/>
              </a:rPr>
              <a:t>H</a:t>
            </a:r>
            <a:r>
              <a:rPr lang="en-US" b="0" i="0" dirty="0">
                <a:solidFill>
                  <a:srgbClr val="292929"/>
                </a:solidFill>
                <a:effectLst/>
                <a:latin typeface="charter"/>
              </a:rPr>
              <a:t>elps in avoiding overfitting - increases model interpretability</a:t>
            </a:r>
          </a:p>
          <a:p>
            <a:r>
              <a:rPr lang="en-US" dirty="0">
                <a:solidFill>
                  <a:srgbClr val="292929"/>
                </a:solidFill>
                <a:latin typeface="charter"/>
              </a:rPr>
              <a:t>A</a:t>
            </a:r>
            <a:r>
              <a:rPr lang="en-US" b="0" i="0" dirty="0">
                <a:solidFill>
                  <a:srgbClr val="292929"/>
                </a:solidFill>
                <a:effectLst/>
                <a:latin typeface="charter"/>
              </a:rPr>
              <a:t> form of regression, that constrains/ regularizes or shrinks the coefficient estimates towards zero </a:t>
            </a:r>
            <a:endParaRPr lang="en-US" dirty="0">
              <a:solidFill>
                <a:srgbClr val="292929"/>
              </a:solidFill>
              <a:latin typeface="charter"/>
            </a:endParaRPr>
          </a:p>
          <a:p>
            <a:r>
              <a:rPr lang="en-US" dirty="0"/>
              <a:t>Discourages learning a more complex or flexible model, to avoid the risk of overfitting</a:t>
            </a:r>
          </a:p>
          <a:p>
            <a:r>
              <a:rPr lang="en-US" dirty="0"/>
              <a:t>Normal case: </a:t>
            </a:r>
            <a:r>
              <a:rPr lang="es-ES" dirty="0"/>
              <a:t>Y ≈ β0 + β1X1 + β2X2 + …+ β</a:t>
            </a:r>
            <a:r>
              <a:rPr lang="es-ES" dirty="0" err="1"/>
              <a:t>pXp</a:t>
            </a:r>
            <a:endParaRPr lang="es-ES" dirty="0"/>
          </a:p>
          <a:p>
            <a:r>
              <a:rPr lang="en-US" dirty="0"/>
              <a:t>Set coefficients </a:t>
            </a:r>
            <a:r>
              <a:rPr lang="es-ES" dirty="0"/>
              <a:t>βj </a:t>
            </a:r>
            <a:r>
              <a:rPr lang="en-US" dirty="0"/>
              <a:t>to minimize the loss function (residual sum </a:t>
            </a:r>
            <a:r>
              <a:rPr lang="en-US" dirty="0" err="1"/>
              <a:t>sqrs</a:t>
            </a:r>
            <a:r>
              <a:rPr lang="en-US" dirty="0"/>
              <a:t>)</a:t>
            </a:r>
          </a:p>
        </p:txBody>
      </p:sp>
      <p:pic>
        <p:nvPicPr>
          <p:cNvPr id="4" name="Picture 3">
            <a:extLst>
              <a:ext uri="{FF2B5EF4-FFF2-40B4-BE49-F238E27FC236}">
                <a16:creationId xmlns:a16="http://schemas.microsoft.com/office/drawing/2014/main" id="{0EA579F3-BFC4-4B66-B646-C0322718E1F0}"/>
              </a:ext>
            </a:extLst>
          </p:cNvPr>
          <p:cNvPicPr>
            <a:picLocks noChangeAspect="1"/>
          </p:cNvPicPr>
          <p:nvPr/>
        </p:nvPicPr>
        <p:blipFill>
          <a:blip r:embed="rId2"/>
          <a:stretch>
            <a:fillRect/>
          </a:stretch>
        </p:blipFill>
        <p:spPr>
          <a:xfrm>
            <a:off x="1565378" y="5157632"/>
            <a:ext cx="8283160" cy="1671403"/>
          </a:xfrm>
          <a:prstGeom prst="rect">
            <a:avLst/>
          </a:prstGeom>
        </p:spPr>
      </p:pic>
    </p:spTree>
    <p:extLst>
      <p:ext uri="{BB962C8B-B14F-4D97-AF65-F5344CB8AC3E}">
        <p14:creationId xmlns:p14="http://schemas.microsoft.com/office/powerpoint/2010/main" val="2105382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Regularization</a:t>
            </a:r>
          </a:p>
        </p:txBody>
      </p:sp>
      <p:sp>
        <p:nvSpPr>
          <p:cNvPr id="3" name="Content Placeholder 2">
            <a:extLst>
              <a:ext uri="{FF2B5EF4-FFF2-40B4-BE49-F238E27FC236}">
                <a16:creationId xmlns:a16="http://schemas.microsoft.com/office/drawing/2014/main" id="{960A822F-F706-494C-98A7-3BF9F2EA32A2}"/>
              </a:ext>
            </a:extLst>
          </p:cNvPr>
          <p:cNvSpPr>
            <a:spLocks noGrp="1"/>
          </p:cNvSpPr>
          <p:nvPr>
            <p:ph idx="1"/>
          </p:nvPr>
        </p:nvSpPr>
        <p:spPr/>
        <p:txBody>
          <a:bodyPr/>
          <a:lstStyle/>
          <a:p>
            <a:r>
              <a:rPr lang="en-US" dirty="0"/>
              <a:t>If there is noise in the training data, then the estimated coefficients won’t generalize well to the future data </a:t>
            </a:r>
          </a:p>
          <a:p>
            <a:r>
              <a:rPr lang="en-US" dirty="0"/>
              <a:t>Regularization </a:t>
            </a:r>
            <a:r>
              <a:rPr lang="en-US" dirty="0">
                <a:sym typeface="Wingdings" panose="05000000000000000000" pitchFamily="2" charset="2"/>
              </a:rPr>
              <a:t> </a:t>
            </a:r>
            <a:r>
              <a:rPr lang="en-US" dirty="0"/>
              <a:t>shrink or regularize learned coefficients towards zero – noisy coefficients are overfitting so change them</a:t>
            </a:r>
          </a:p>
          <a:p>
            <a:r>
              <a:rPr lang="en-US" dirty="0"/>
              <a:t>Ridge Regression: </a:t>
            </a:r>
          </a:p>
          <a:p>
            <a:pPr lvl="1"/>
            <a:r>
              <a:rPr lang="en-US" dirty="0"/>
              <a:t>Add shrinkage quantity</a:t>
            </a:r>
          </a:p>
          <a:p>
            <a:pPr lvl="1"/>
            <a:r>
              <a:rPr lang="en-US" dirty="0"/>
              <a:t>Lambda: how much we want to penalize the flexibility of our model</a:t>
            </a:r>
          </a:p>
        </p:txBody>
      </p:sp>
      <p:pic>
        <p:nvPicPr>
          <p:cNvPr id="4" name="Picture 3">
            <a:extLst>
              <a:ext uri="{FF2B5EF4-FFF2-40B4-BE49-F238E27FC236}">
                <a16:creationId xmlns:a16="http://schemas.microsoft.com/office/drawing/2014/main" id="{0EA579F3-BFC4-4B66-B646-C0322718E1F0}"/>
              </a:ext>
            </a:extLst>
          </p:cNvPr>
          <p:cNvPicPr>
            <a:picLocks noChangeAspect="1"/>
          </p:cNvPicPr>
          <p:nvPr/>
        </p:nvPicPr>
        <p:blipFill>
          <a:blip r:embed="rId2"/>
          <a:stretch>
            <a:fillRect/>
          </a:stretch>
        </p:blipFill>
        <p:spPr>
          <a:xfrm>
            <a:off x="4488460" y="230188"/>
            <a:ext cx="7083946" cy="1290170"/>
          </a:xfrm>
          <a:prstGeom prst="rect">
            <a:avLst/>
          </a:prstGeom>
        </p:spPr>
      </p:pic>
      <p:pic>
        <p:nvPicPr>
          <p:cNvPr id="5" name="Picture 4">
            <a:extLst>
              <a:ext uri="{FF2B5EF4-FFF2-40B4-BE49-F238E27FC236}">
                <a16:creationId xmlns:a16="http://schemas.microsoft.com/office/drawing/2014/main" id="{D85D3808-9C1B-45CF-B921-D13D2DF444DF}"/>
              </a:ext>
            </a:extLst>
          </p:cNvPr>
          <p:cNvPicPr>
            <a:picLocks noChangeAspect="1"/>
          </p:cNvPicPr>
          <p:nvPr/>
        </p:nvPicPr>
        <p:blipFill>
          <a:blip r:embed="rId3"/>
          <a:stretch>
            <a:fillRect/>
          </a:stretch>
        </p:blipFill>
        <p:spPr>
          <a:xfrm>
            <a:off x="1240200" y="5190201"/>
            <a:ext cx="9013071" cy="1437611"/>
          </a:xfrm>
          <a:prstGeom prst="rect">
            <a:avLst/>
          </a:prstGeom>
        </p:spPr>
      </p:pic>
    </p:spTree>
    <p:extLst>
      <p:ext uri="{BB962C8B-B14F-4D97-AF65-F5344CB8AC3E}">
        <p14:creationId xmlns:p14="http://schemas.microsoft.com/office/powerpoint/2010/main" val="17677294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Ridge Regression</a:t>
            </a:r>
          </a:p>
        </p:txBody>
      </p:sp>
      <p:sp>
        <p:nvSpPr>
          <p:cNvPr id="3" name="Content Placeholder 2">
            <a:extLst>
              <a:ext uri="{FF2B5EF4-FFF2-40B4-BE49-F238E27FC236}">
                <a16:creationId xmlns:a16="http://schemas.microsoft.com/office/drawing/2014/main" id="{960A822F-F706-494C-98A7-3BF9F2EA32A2}"/>
              </a:ext>
            </a:extLst>
          </p:cNvPr>
          <p:cNvSpPr>
            <a:spLocks noGrp="1"/>
          </p:cNvSpPr>
          <p:nvPr>
            <p:ph idx="1"/>
          </p:nvPr>
        </p:nvSpPr>
        <p:spPr/>
        <p:txBody>
          <a:bodyPr>
            <a:normAutofit/>
          </a:bodyPr>
          <a:lstStyle/>
          <a:p>
            <a:r>
              <a:rPr lang="en-US" dirty="0"/>
              <a:t>Lambda: how much we want to penalize the flexibility of our model</a:t>
            </a:r>
          </a:p>
          <a:p>
            <a:r>
              <a:rPr lang="en-US" dirty="0"/>
              <a:t>Add shrinkage quantity</a:t>
            </a:r>
          </a:p>
          <a:p>
            <a:r>
              <a:rPr lang="en-US" dirty="0">
                <a:solidFill>
                  <a:srgbClr val="292929"/>
                </a:solidFill>
                <a:latin typeface="charter"/>
              </a:rPr>
              <a:t>I</a:t>
            </a:r>
            <a:r>
              <a:rPr lang="en-US" b="0" i="0" dirty="0">
                <a:solidFill>
                  <a:srgbClr val="292929"/>
                </a:solidFill>
                <a:effectLst/>
                <a:latin typeface="charter"/>
              </a:rPr>
              <a:t>ncrease in flexibility of a model is represented by increase in its coefficients</a:t>
            </a:r>
          </a:p>
          <a:p>
            <a:r>
              <a:rPr lang="en-US" dirty="0">
                <a:solidFill>
                  <a:srgbClr val="292929"/>
                </a:solidFill>
                <a:latin typeface="charter"/>
              </a:rPr>
              <a:t>I</a:t>
            </a:r>
            <a:r>
              <a:rPr lang="en-US" b="0" i="0" dirty="0">
                <a:solidFill>
                  <a:srgbClr val="292929"/>
                </a:solidFill>
                <a:effectLst/>
                <a:latin typeface="charter"/>
              </a:rPr>
              <a:t>f we want to minimize the above function, then these coefficients need to be small - prevent coefficients from rising too high </a:t>
            </a:r>
          </a:p>
          <a:p>
            <a:r>
              <a:rPr lang="en-US" dirty="0">
                <a:solidFill>
                  <a:srgbClr val="292929"/>
                </a:solidFill>
                <a:latin typeface="charter"/>
              </a:rPr>
              <a:t>S</a:t>
            </a:r>
            <a:r>
              <a:rPr lang="en-US" b="0" i="0" dirty="0">
                <a:solidFill>
                  <a:srgbClr val="292929"/>
                </a:solidFill>
                <a:effectLst/>
                <a:latin typeface="charter"/>
              </a:rPr>
              <a:t>hrink association of each variable with the response, except the intercept β0 – because its a measure of the mean value of the response when all xi1 = xi2 = …= </a:t>
            </a:r>
            <a:r>
              <a:rPr lang="en-US" b="0" i="0" dirty="0" err="1">
                <a:solidFill>
                  <a:srgbClr val="292929"/>
                </a:solidFill>
                <a:effectLst/>
                <a:latin typeface="charter"/>
              </a:rPr>
              <a:t>xip</a:t>
            </a:r>
            <a:r>
              <a:rPr lang="en-US" b="0" i="0" dirty="0">
                <a:solidFill>
                  <a:srgbClr val="292929"/>
                </a:solidFill>
                <a:effectLst/>
                <a:latin typeface="charter"/>
              </a:rPr>
              <a:t> = 0.</a:t>
            </a:r>
            <a:endParaRPr lang="en-US" dirty="0"/>
          </a:p>
        </p:txBody>
      </p:sp>
      <p:pic>
        <p:nvPicPr>
          <p:cNvPr id="5" name="Picture 4">
            <a:extLst>
              <a:ext uri="{FF2B5EF4-FFF2-40B4-BE49-F238E27FC236}">
                <a16:creationId xmlns:a16="http://schemas.microsoft.com/office/drawing/2014/main" id="{D85D3808-9C1B-45CF-B921-D13D2DF444DF}"/>
              </a:ext>
            </a:extLst>
          </p:cNvPr>
          <p:cNvPicPr>
            <a:picLocks noChangeAspect="1"/>
          </p:cNvPicPr>
          <p:nvPr/>
        </p:nvPicPr>
        <p:blipFill>
          <a:blip r:embed="rId2"/>
          <a:stretch>
            <a:fillRect/>
          </a:stretch>
        </p:blipFill>
        <p:spPr>
          <a:xfrm>
            <a:off x="4781862" y="253077"/>
            <a:ext cx="7210268" cy="1437611"/>
          </a:xfrm>
          <a:prstGeom prst="rect">
            <a:avLst/>
          </a:prstGeom>
        </p:spPr>
      </p:pic>
    </p:spTree>
    <p:extLst>
      <p:ext uri="{BB962C8B-B14F-4D97-AF65-F5344CB8AC3E}">
        <p14:creationId xmlns:p14="http://schemas.microsoft.com/office/powerpoint/2010/main" val="17589297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Ridge Regression</a:t>
            </a:r>
          </a:p>
        </p:txBody>
      </p:sp>
      <p:sp>
        <p:nvSpPr>
          <p:cNvPr id="3" name="Content Placeholder 2">
            <a:extLst>
              <a:ext uri="{FF2B5EF4-FFF2-40B4-BE49-F238E27FC236}">
                <a16:creationId xmlns:a16="http://schemas.microsoft.com/office/drawing/2014/main" id="{960A822F-F706-494C-98A7-3BF9F2EA32A2}"/>
              </a:ext>
            </a:extLst>
          </p:cNvPr>
          <p:cNvSpPr>
            <a:spLocks noGrp="1"/>
          </p:cNvSpPr>
          <p:nvPr>
            <p:ph idx="1"/>
          </p:nvPr>
        </p:nvSpPr>
        <p:spPr/>
        <p:txBody>
          <a:bodyPr/>
          <a:lstStyle/>
          <a:p>
            <a:r>
              <a:rPr lang="en-US" dirty="0"/>
              <a:t>When λ = 0, the penalty term has no eﬀect, and the estimates produced by ridge regression will be equal to least squares</a:t>
            </a:r>
          </a:p>
          <a:p>
            <a:r>
              <a:rPr lang="en-US" dirty="0"/>
              <a:t>However, as λ→∞, the impact of the shrinkage penalty grows, and the ridge regression coeﬃcient estimates will approach zero </a:t>
            </a:r>
          </a:p>
          <a:p>
            <a:r>
              <a:rPr lang="en-US" dirty="0"/>
              <a:t>Selecting a good value of λ is critical - cross validation is useful for this purpose </a:t>
            </a:r>
          </a:p>
          <a:p>
            <a:r>
              <a:rPr lang="en-US" dirty="0"/>
              <a:t>The coefficient estimates produced by this method are also known as the L2 norm.</a:t>
            </a:r>
          </a:p>
        </p:txBody>
      </p:sp>
      <p:pic>
        <p:nvPicPr>
          <p:cNvPr id="5" name="Picture 4">
            <a:extLst>
              <a:ext uri="{FF2B5EF4-FFF2-40B4-BE49-F238E27FC236}">
                <a16:creationId xmlns:a16="http://schemas.microsoft.com/office/drawing/2014/main" id="{D85D3808-9C1B-45CF-B921-D13D2DF444DF}"/>
              </a:ext>
            </a:extLst>
          </p:cNvPr>
          <p:cNvPicPr>
            <a:picLocks noChangeAspect="1"/>
          </p:cNvPicPr>
          <p:nvPr/>
        </p:nvPicPr>
        <p:blipFill>
          <a:blip r:embed="rId2"/>
          <a:stretch>
            <a:fillRect/>
          </a:stretch>
        </p:blipFill>
        <p:spPr>
          <a:xfrm>
            <a:off x="4676931" y="253077"/>
            <a:ext cx="7315199" cy="1437611"/>
          </a:xfrm>
          <a:prstGeom prst="rect">
            <a:avLst/>
          </a:prstGeom>
        </p:spPr>
      </p:pic>
    </p:spTree>
    <p:extLst>
      <p:ext uri="{BB962C8B-B14F-4D97-AF65-F5344CB8AC3E}">
        <p14:creationId xmlns:p14="http://schemas.microsoft.com/office/powerpoint/2010/main" val="1901288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Ridge Regression</a:t>
            </a:r>
          </a:p>
        </p:txBody>
      </p:sp>
      <p:sp>
        <p:nvSpPr>
          <p:cNvPr id="3" name="Content Placeholder 2">
            <a:extLst>
              <a:ext uri="{FF2B5EF4-FFF2-40B4-BE49-F238E27FC236}">
                <a16:creationId xmlns:a16="http://schemas.microsoft.com/office/drawing/2014/main" id="{960A822F-F706-494C-98A7-3BF9F2EA32A2}"/>
              </a:ext>
            </a:extLst>
          </p:cNvPr>
          <p:cNvSpPr>
            <a:spLocks noGrp="1"/>
          </p:cNvSpPr>
          <p:nvPr>
            <p:ph idx="1"/>
          </p:nvPr>
        </p:nvSpPr>
        <p:spPr/>
        <p:txBody>
          <a:bodyPr/>
          <a:lstStyle/>
          <a:p>
            <a:r>
              <a:rPr lang="en-US" dirty="0"/>
              <a:t>The coefficients that are produced by the standard RSS are scale- equivariant, i.e., if we multiply each input variable by </a:t>
            </a:r>
            <a:r>
              <a:rPr lang="en-US" i="1" dirty="0"/>
              <a:t>c</a:t>
            </a:r>
            <a:r>
              <a:rPr lang="en-US" dirty="0"/>
              <a:t> then the corresponding coefficients are scaled by a factor of 1/</a:t>
            </a:r>
            <a:r>
              <a:rPr lang="en-US" i="1" dirty="0"/>
              <a:t>c</a:t>
            </a:r>
            <a:r>
              <a:rPr lang="en-US" dirty="0"/>
              <a:t> </a:t>
            </a:r>
          </a:p>
          <a:p>
            <a:r>
              <a:rPr lang="en-US" dirty="0"/>
              <a:t>Therefore, regardless of how the predictor is scaled, the multiplication of predictor and coefficient(</a:t>
            </a:r>
            <a:r>
              <a:rPr lang="en-US" dirty="0" err="1"/>
              <a:t>Xj</a:t>
            </a:r>
            <a:r>
              <a:rPr lang="en-US" dirty="0"/>
              <a:t>βj) remains the same </a:t>
            </a:r>
          </a:p>
        </p:txBody>
      </p:sp>
      <p:pic>
        <p:nvPicPr>
          <p:cNvPr id="5" name="Picture 4">
            <a:extLst>
              <a:ext uri="{FF2B5EF4-FFF2-40B4-BE49-F238E27FC236}">
                <a16:creationId xmlns:a16="http://schemas.microsoft.com/office/drawing/2014/main" id="{D85D3808-9C1B-45CF-B921-D13D2DF444DF}"/>
              </a:ext>
            </a:extLst>
          </p:cNvPr>
          <p:cNvPicPr>
            <a:picLocks noChangeAspect="1"/>
          </p:cNvPicPr>
          <p:nvPr/>
        </p:nvPicPr>
        <p:blipFill>
          <a:blip r:embed="rId2"/>
          <a:stretch>
            <a:fillRect/>
          </a:stretch>
        </p:blipFill>
        <p:spPr>
          <a:xfrm>
            <a:off x="4856812" y="253077"/>
            <a:ext cx="7135317" cy="1437611"/>
          </a:xfrm>
          <a:prstGeom prst="rect">
            <a:avLst/>
          </a:prstGeom>
        </p:spPr>
      </p:pic>
      <p:sp>
        <p:nvSpPr>
          <p:cNvPr id="7" name="TextBox 6">
            <a:extLst>
              <a:ext uri="{FF2B5EF4-FFF2-40B4-BE49-F238E27FC236}">
                <a16:creationId xmlns:a16="http://schemas.microsoft.com/office/drawing/2014/main" id="{1C8C55C5-42C1-42EA-9EA4-DEFCA86214DC}"/>
              </a:ext>
            </a:extLst>
          </p:cNvPr>
          <p:cNvSpPr txBox="1"/>
          <p:nvPr/>
        </p:nvSpPr>
        <p:spPr>
          <a:xfrm>
            <a:off x="453455" y="4491861"/>
            <a:ext cx="1630180" cy="1261884"/>
          </a:xfrm>
          <a:prstGeom prst="rect">
            <a:avLst/>
          </a:prstGeom>
          <a:noFill/>
        </p:spPr>
        <p:txBody>
          <a:bodyPr wrap="square">
            <a:spAutoFit/>
          </a:bodyPr>
          <a:lstStyle/>
          <a:p>
            <a:r>
              <a:rPr lang="en-US" sz="3800" b="0" i="0" u="none" strike="noStrike" dirty="0">
                <a:solidFill>
                  <a:srgbClr val="242729"/>
                </a:solidFill>
                <a:effectLst/>
                <a:latin typeface="MathJax_Math-italic"/>
              </a:rPr>
              <a:t>Y</a:t>
            </a:r>
            <a:r>
              <a:rPr lang="en-US" sz="3800" b="0" i="0" u="none" strike="noStrike" dirty="0">
                <a:solidFill>
                  <a:srgbClr val="242729"/>
                </a:solidFill>
                <a:effectLst/>
                <a:latin typeface="MathJax_Main"/>
              </a:rPr>
              <a:t>=</a:t>
            </a:r>
            <a:r>
              <a:rPr lang="en-US" sz="3800" b="0" i="0" u="none" strike="noStrike" dirty="0">
                <a:solidFill>
                  <a:srgbClr val="242729"/>
                </a:solidFill>
                <a:effectLst/>
                <a:latin typeface="MathJax_Math-italic"/>
              </a:rPr>
              <a:t>X</a:t>
            </a:r>
            <a:r>
              <a:rPr lang="el-GR" sz="3800" b="0" i="0" u="none" strike="noStrike" dirty="0">
                <a:solidFill>
                  <a:srgbClr val="242729"/>
                </a:solidFill>
                <a:effectLst/>
                <a:latin typeface="MathJax_Math-italic"/>
              </a:rPr>
              <a:t>β</a:t>
            </a:r>
            <a:r>
              <a:rPr lang="el-GR" sz="3800" b="0" i="0" u="none" strike="noStrike" dirty="0">
                <a:solidFill>
                  <a:srgbClr val="242729"/>
                </a:solidFill>
                <a:effectLst/>
                <a:latin typeface="MathJax_Main"/>
              </a:rPr>
              <a:t>+</a:t>
            </a:r>
            <a:r>
              <a:rPr lang="el-GR" sz="3800" b="0" i="0" u="none" strike="noStrike" dirty="0">
                <a:solidFill>
                  <a:srgbClr val="242729"/>
                </a:solidFill>
                <a:effectLst/>
                <a:latin typeface="MathJax_Math-italic"/>
              </a:rPr>
              <a:t>ε</a:t>
            </a:r>
            <a:br>
              <a:rPr lang="el-GR" sz="3800" dirty="0"/>
            </a:br>
            <a:endParaRPr lang="en-US" sz="3800" dirty="0"/>
          </a:p>
        </p:txBody>
      </p:sp>
      <p:sp>
        <p:nvSpPr>
          <p:cNvPr id="9" name="TextBox 8">
            <a:extLst>
              <a:ext uri="{FF2B5EF4-FFF2-40B4-BE49-F238E27FC236}">
                <a16:creationId xmlns:a16="http://schemas.microsoft.com/office/drawing/2014/main" id="{8FA28318-40E6-4C2B-85B8-B572A19591A5}"/>
              </a:ext>
            </a:extLst>
          </p:cNvPr>
          <p:cNvSpPr txBox="1"/>
          <p:nvPr/>
        </p:nvSpPr>
        <p:spPr>
          <a:xfrm>
            <a:off x="8358263" y="4450563"/>
            <a:ext cx="3380282" cy="1261884"/>
          </a:xfrm>
          <a:prstGeom prst="rect">
            <a:avLst/>
          </a:prstGeom>
          <a:noFill/>
        </p:spPr>
        <p:txBody>
          <a:bodyPr wrap="square">
            <a:spAutoFit/>
          </a:bodyPr>
          <a:lstStyle/>
          <a:p>
            <a:r>
              <a:rPr lang="es-ES" sz="3800" b="0" i="0" u="none" strike="noStrike" dirty="0">
                <a:solidFill>
                  <a:srgbClr val="242729"/>
                </a:solidFill>
                <a:effectLst/>
                <a:latin typeface="MathJax_Math-italic"/>
              </a:rPr>
              <a:t>Y</a:t>
            </a:r>
            <a:r>
              <a:rPr lang="es-ES" sz="3800" b="0" i="0" u="none" strike="noStrike" dirty="0">
                <a:solidFill>
                  <a:srgbClr val="242729"/>
                </a:solidFill>
                <a:effectLst/>
                <a:latin typeface="MathJax_Main"/>
              </a:rPr>
              <a:t>=(</a:t>
            </a:r>
            <a:r>
              <a:rPr lang="es-ES" sz="3800" b="0" i="0" u="none" strike="noStrike" dirty="0">
                <a:solidFill>
                  <a:srgbClr val="242729"/>
                </a:solidFill>
                <a:effectLst/>
                <a:latin typeface="MathJax_Math-italic"/>
              </a:rPr>
              <a:t>XS</a:t>
            </a:r>
            <a:r>
              <a:rPr lang="es-ES" sz="3800" b="0" i="0" u="none" strike="noStrike" dirty="0">
                <a:solidFill>
                  <a:srgbClr val="242729"/>
                </a:solidFill>
                <a:effectLst/>
                <a:latin typeface="MathJax_Main"/>
              </a:rPr>
              <a:t>)(</a:t>
            </a:r>
            <a:r>
              <a:rPr lang="es-ES" sz="3800" b="0" i="0" u="none" strike="noStrike" dirty="0">
                <a:solidFill>
                  <a:srgbClr val="242729"/>
                </a:solidFill>
                <a:effectLst/>
                <a:latin typeface="MathJax_Math-italic"/>
              </a:rPr>
              <a:t>S</a:t>
            </a:r>
            <a:r>
              <a:rPr lang="es-ES" sz="3800" baseline="30000" dirty="0">
                <a:solidFill>
                  <a:srgbClr val="242729"/>
                </a:solidFill>
                <a:latin typeface="MathJax_Main"/>
              </a:rPr>
              <a:t>-1</a:t>
            </a:r>
            <a:r>
              <a:rPr lang="es-ES" sz="3800" b="0" i="0" u="none" strike="noStrike" dirty="0">
                <a:solidFill>
                  <a:srgbClr val="242729"/>
                </a:solidFill>
                <a:effectLst/>
                <a:latin typeface="MathJax_Math-italic"/>
              </a:rPr>
              <a:t>β</a:t>
            </a:r>
            <a:r>
              <a:rPr lang="es-ES" sz="3800" b="0" i="0" u="none" strike="noStrike" dirty="0">
                <a:solidFill>
                  <a:srgbClr val="242729"/>
                </a:solidFill>
                <a:effectLst/>
                <a:latin typeface="MathJax_Main"/>
              </a:rPr>
              <a:t>)+</a:t>
            </a:r>
            <a:r>
              <a:rPr lang="es-ES" sz="3800" b="0" i="0" u="none" strike="noStrike" dirty="0">
                <a:solidFill>
                  <a:srgbClr val="242729"/>
                </a:solidFill>
                <a:effectLst/>
                <a:latin typeface="MathJax_Math-italic"/>
              </a:rPr>
              <a:t>ε</a:t>
            </a:r>
            <a:br>
              <a:rPr lang="es-ES" sz="3800" dirty="0"/>
            </a:br>
            <a:endParaRPr lang="en-US" sz="3800" dirty="0"/>
          </a:p>
        </p:txBody>
      </p:sp>
      <p:sp>
        <p:nvSpPr>
          <p:cNvPr id="11" name="TextBox 10">
            <a:extLst>
              <a:ext uri="{FF2B5EF4-FFF2-40B4-BE49-F238E27FC236}">
                <a16:creationId xmlns:a16="http://schemas.microsoft.com/office/drawing/2014/main" id="{FE983D12-9C4B-4E3D-8077-4C97658242A8}"/>
              </a:ext>
            </a:extLst>
          </p:cNvPr>
          <p:cNvSpPr txBox="1"/>
          <p:nvPr/>
        </p:nvSpPr>
        <p:spPr>
          <a:xfrm>
            <a:off x="3833738" y="4491861"/>
            <a:ext cx="3833734" cy="677108"/>
          </a:xfrm>
          <a:prstGeom prst="rect">
            <a:avLst/>
          </a:prstGeom>
          <a:noFill/>
        </p:spPr>
        <p:txBody>
          <a:bodyPr wrap="square">
            <a:spAutoFit/>
          </a:bodyPr>
          <a:lstStyle/>
          <a:p>
            <a:r>
              <a:rPr lang="en-US" sz="3800" b="0" i="0" u="none" strike="noStrike" dirty="0">
                <a:solidFill>
                  <a:srgbClr val="242729"/>
                </a:solidFill>
                <a:effectLst/>
                <a:latin typeface="MathJax_Math-italic"/>
              </a:rPr>
              <a:t>S</a:t>
            </a:r>
            <a:r>
              <a:rPr lang="en-US" sz="3800" b="0" i="0" u="none" strike="noStrike" dirty="0">
                <a:solidFill>
                  <a:srgbClr val="242729"/>
                </a:solidFill>
                <a:effectLst/>
                <a:latin typeface="MathJax_Main"/>
              </a:rPr>
              <a:t>=</a:t>
            </a:r>
            <a:r>
              <a:rPr lang="en-US" sz="3800" b="0" i="0" u="none" strike="noStrike" dirty="0" err="1">
                <a:solidFill>
                  <a:srgbClr val="242729"/>
                </a:solidFill>
                <a:effectLst/>
                <a:latin typeface="MathJax_Math-italic"/>
              </a:rPr>
              <a:t>diag</a:t>
            </a:r>
            <a:r>
              <a:rPr lang="en-US" sz="3800" b="0" i="0" u="none" strike="noStrike" dirty="0">
                <a:solidFill>
                  <a:srgbClr val="242729"/>
                </a:solidFill>
                <a:effectLst/>
                <a:latin typeface="MathJax_Main"/>
              </a:rPr>
              <a:t>(</a:t>
            </a:r>
            <a:r>
              <a:rPr lang="en-US" sz="3800" b="0" i="0" u="none" strike="noStrike" dirty="0">
                <a:solidFill>
                  <a:srgbClr val="242729"/>
                </a:solidFill>
                <a:effectLst/>
                <a:latin typeface="MathJax_Math-italic"/>
              </a:rPr>
              <a:t>s</a:t>
            </a:r>
            <a:r>
              <a:rPr lang="en-US" sz="3800" b="0" i="0" u="none" strike="noStrike" baseline="-25000" dirty="0">
                <a:solidFill>
                  <a:srgbClr val="242729"/>
                </a:solidFill>
                <a:effectLst/>
                <a:latin typeface="MathJax_Main"/>
              </a:rPr>
              <a:t>1</a:t>
            </a:r>
            <a:r>
              <a:rPr lang="en-US" sz="3800" b="0" i="0" u="none" strike="noStrike" dirty="0">
                <a:solidFill>
                  <a:srgbClr val="242729"/>
                </a:solidFill>
                <a:effectLst/>
                <a:latin typeface="MathJax_Main"/>
              </a:rPr>
              <a:t>,</a:t>
            </a:r>
            <a:r>
              <a:rPr lang="en-US" sz="3800" b="0" i="0" u="none" strike="noStrike" dirty="0">
                <a:solidFill>
                  <a:srgbClr val="242729"/>
                </a:solidFill>
                <a:effectLst/>
                <a:latin typeface="MathJax_Math-italic"/>
              </a:rPr>
              <a:t>s</a:t>
            </a:r>
            <a:r>
              <a:rPr lang="en-US" sz="3800" b="0" i="0" u="none" strike="noStrike" baseline="-25000" dirty="0">
                <a:solidFill>
                  <a:srgbClr val="242729"/>
                </a:solidFill>
                <a:effectLst/>
                <a:latin typeface="MathJax_Main"/>
              </a:rPr>
              <a:t>1</a:t>
            </a:r>
            <a:r>
              <a:rPr lang="en-US" sz="3800" b="0" i="0" u="none" strike="noStrike" dirty="0">
                <a:solidFill>
                  <a:srgbClr val="242729"/>
                </a:solidFill>
                <a:effectLst/>
                <a:latin typeface="MathJax_Main"/>
              </a:rPr>
              <a:t>,…,</a:t>
            </a:r>
            <a:r>
              <a:rPr lang="en-US" sz="3800" b="0" i="0" u="none" strike="noStrike" dirty="0" err="1">
                <a:solidFill>
                  <a:srgbClr val="242729"/>
                </a:solidFill>
                <a:effectLst/>
                <a:latin typeface="MathJax_Math-italic"/>
              </a:rPr>
              <a:t>s</a:t>
            </a:r>
            <a:r>
              <a:rPr lang="en-US" sz="3800" b="0" i="0" u="none" strike="noStrike" baseline="-25000" dirty="0" err="1">
                <a:solidFill>
                  <a:srgbClr val="242729"/>
                </a:solidFill>
                <a:effectLst/>
                <a:latin typeface="MathJax_Math-italic"/>
              </a:rPr>
              <a:t>n</a:t>
            </a:r>
            <a:r>
              <a:rPr lang="en-US" sz="3800" b="0" i="0" u="none" strike="noStrike" dirty="0">
                <a:solidFill>
                  <a:srgbClr val="242729"/>
                </a:solidFill>
                <a:effectLst/>
                <a:latin typeface="MathJax_Main"/>
              </a:rPr>
              <a:t>)</a:t>
            </a:r>
            <a:endParaRPr lang="en-US" sz="3800" dirty="0"/>
          </a:p>
        </p:txBody>
      </p:sp>
    </p:spTree>
    <p:extLst>
      <p:ext uri="{BB962C8B-B14F-4D97-AF65-F5344CB8AC3E}">
        <p14:creationId xmlns:p14="http://schemas.microsoft.com/office/powerpoint/2010/main" val="4291556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Ridge Regression</a:t>
            </a:r>
          </a:p>
        </p:txBody>
      </p:sp>
      <p:sp>
        <p:nvSpPr>
          <p:cNvPr id="3" name="Content Placeholder 2">
            <a:extLst>
              <a:ext uri="{FF2B5EF4-FFF2-40B4-BE49-F238E27FC236}">
                <a16:creationId xmlns:a16="http://schemas.microsoft.com/office/drawing/2014/main" id="{960A822F-F706-494C-98A7-3BF9F2EA32A2}"/>
              </a:ext>
            </a:extLst>
          </p:cNvPr>
          <p:cNvSpPr>
            <a:spLocks noGrp="1"/>
          </p:cNvSpPr>
          <p:nvPr>
            <p:ph idx="1"/>
          </p:nvPr>
        </p:nvSpPr>
        <p:spPr/>
        <p:txBody>
          <a:bodyPr/>
          <a:lstStyle/>
          <a:p>
            <a:r>
              <a:rPr lang="en-US" dirty="0"/>
              <a:t>Therefore, regardless of how the predictor is scaled, the multiplication of predictor and coefficient(</a:t>
            </a:r>
            <a:r>
              <a:rPr lang="en-US" dirty="0" err="1"/>
              <a:t>Xj</a:t>
            </a:r>
            <a:r>
              <a:rPr lang="en-US" dirty="0"/>
              <a:t>βj) remains the same </a:t>
            </a:r>
          </a:p>
          <a:p>
            <a:r>
              <a:rPr lang="en-US" dirty="0"/>
              <a:t>However, this is NOT true in ridge regression </a:t>
            </a:r>
          </a:p>
          <a:p>
            <a:r>
              <a:rPr lang="en-US" dirty="0"/>
              <a:t>We need to standardize (bring the predictors to the same scale) before ridge regression. </a:t>
            </a:r>
          </a:p>
        </p:txBody>
      </p:sp>
      <p:pic>
        <p:nvPicPr>
          <p:cNvPr id="5" name="Picture 4">
            <a:extLst>
              <a:ext uri="{FF2B5EF4-FFF2-40B4-BE49-F238E27FC236}">
                <a16:creationId xmlns:a16="http://schemas.microsoft.com/office/drawing/2014/main" id="{D85D3808-9C1B-45CF-B921-D13D2DF444DF}"/>
              </a:ext>
            </a:extLst>
          </p:cNvPr>
          <p:cNvPicPr>
            <a:picLocks noChangeAspect="1"/>
          </p:cNvPicPr>
          <p:nvPr/>
        </p:nvPicPr>
        <p:blipFill>
          <a:blip r:embed="rId2"/>
          <a:stretch>
            <a:fillRect/>
          </a:stretch>
        </p:blipFill>
        <p:spPr>
          <a:xfrm>
            <a:off x="4856812" y="253077"/>
            <a:ext cx="7135317" cy="1437611"/>
          </a:xfrm>
          <a:prstGeom prst="rect">
            <a:avLst/>
          </a:prstGeom>
        </p:spPr>
      </p:pic>
      <p:pic>
        <p:nvPicPr>
          <p:cNvPr id="4" name="Picture 3">
            <a:extLst>
              <a:ext uri="{FF2B5EF4-FFF2-40B4-BE49-F238E27FC236}">
                <a16:creationId xmlns:a16="http://schemas.microsoft.com/office/drawing/2014/main" id="{B27BC036-A031-44B7-B62D-6BC8F6D8124C}"/>
              </a:ext>
            </a:extLst>
          </p:cNvPr>
          <p:cNvPicPr>
            <a:picLocks noChangeAspect="1"/>
          </p:cNvPicPr>
          <p:nvPr/>
        </p:nvPicPr>
        <p:blipFill>
          <a:blip r:embed="rId3"/>
          <a:stretch>
            <a:fillRect/>
          </a:stretch>
        </p:blipFill>
        <p:spPr>
          <a:xfrm>
            <a:off x="2668249" y="4295549"/>
            <a:ext cx="6230912" cy="1881414"/>
          </a:xfrm>
          <a:prstGeom prst="rect">
            <a:avLst/>
          </a:prstGeom>
        </p:spPr>
      </p:pic>
    </p:spTree>
    <p:extLst>
      <p:ext uri="{BB962C8B-B14F-4D97-AF65-F5344CB8AC3E}">
        <p14:creationId xmlns:p14="http://schemas.microsoft.com/office/powerpoint/2010/main" val="2151437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Lasso</a:t>
            </a:r>
          </a:p>
        </p:txBody>
      </p:sp>
      <p:sp>
        <p:nvSpPr>
          <p:cNvPr id="3" name="Content Placeholder 2">
            <a:extLst>
              <a:ext uri="{FF2B5EF4-FFF2-40B4-BE49-F238E27FC236}">
                <a16:creationId xmlns:a16="http://schemas.microsoft.com/office/drawing/2014/main" id="{960A822F-F706-494C-98A7-3BF9F2EA32A2}"/>
              </a:ext>
            </a:extLst>
          </p:cNvPr>
          <p:cNvSpPr>
            <a:spLocks noGrp="1"/>
          </p:cNvSpPr>
          <p:nvPr>
            <p:ph idx="1"/>
          </p:nvPr>
        </p:nvSpPr>
        <p:spPr/>
        <p:txBody>
          <a:bodyPr>
            <a:normAutofit/>
          </a:bodyPr>
          <a:lstStyle/>
          <a:p>
            <a:r>
              <a:rPr lang="en-US" dirty="0"/>
              <a:t>Lasso minimizes the above function only in penalizing the high coefficients (modulus penalty </a:t>
            </a:r>
            <a:r>
              <a:rPr lang="en-US" dirty="0">
                <a:sym typeface="Wingdings" panose="05000000000000000000" pitchFamily="2" charset="2"/>
              </a:rPr>
              <a:t> </a:t>
            </a:r>
            <a:r>
              <a:rPr lang="en-US" dirty="0"/>
              <a:t>L1 norm)</a:t>
            </a:r>
          </a:p>
          <a:p>
            <a:r>
              <a:rPr lang="en-US" dirty="0"/>
              <a:t>Ridge </a:t>
            </a:r>
            <a:r>
              <a:rPr lang="en-US" dirty="0">
                <a:sym typeface="Wingdings" panose="05000000000000000000" pitchFamily="2" charset="2"/>
              </a:rPr>
              <a:t> </a:t>
            </a:r>
            <a:r>
              <a:rPr lang="en-US" dirty="0"/>
              <a:t>solving an equation where summation of squares of coefficients is less than or equal to </a:t>
            </a:r>
            <a:r>
              <a:rPr lang="en-US" i="1" dirty="0"/>
              <a:t>s</a:t>
            </a:r>
            <a:r>
              <a:rPr lang="en-US" dirty="0"/>
              <a:t> </a:t>
            </a:r>
          </a:p>
          <a:p>
            <a:r>
              <a:rPr lang="en-US" dirty="0"/>
              <a:t>Lasso </a:t>
            </a:r>
            <a:r>
              <a:rPr lang="en-US" dirty="0">
                <a:sym typeface="Wingdings" panose="05000000000000000000" pitchFamily="2" charset="2"/>
              </a:rPr>
              <a:t> </a:t>
            </a:r>
            <a:r>
              <a:rPr lang="en-US" dirty="0"/>
              <a:t>solving an equation where summation of modulus of coefficients is less than or equal to </a:t>
            </a:r>
            <a:r>
              <a:rPr lang="en-US" i="1" dirty="0"/>
              <a:t>s</a:t>
            </a:r>
            <a:r>
              <a:rPr lang="en-US" dirty="0"/>
              <a:t>. </a:t>
            </a:r>
          </a:p>
          <a:p>
            <a:r>
              <a:rPr lang="en-US" dirty="0"/>
              <a:t>Here, s is a constant that exists for each value of shrinkage factor λ. </a:t>
            </a:r>
          </a:p>
        </p:txBody>
      </p:sp>
      <p:pic>
        <p:nvPicPr>
          <p:cNvPr id="1026" name="Picture 2">
            <a:extLst>
              <a:ext uri="{FF2B5EF4-FFF2-40B4-BE49-F238E27FC236}">
                <a16:creationId xmlns:a16="http://schemas.microsoft.com/office/drawing/2014/main" id="{88048FFE-5C7F-4870-BE04-8F344A3440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3141" y="252036"/>
            <a:ext cx="9044065" cy="1325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67625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E2AB9F-A2BF-40B0-AC90-3D2042B0108D}"/>
              </a:ext>
            </a:extLst>
          </p:cNvPr>
          <p:cNvSpPr>
            <a:spLocks noGrp="1"/>
          </p:cNvSpPr>
          <p:nvPr>
            <p:ph type="title"/>
          </p:nvPr>
        </p:nvSpPr>
        <p:spPr/>
        <p:txBody>
          <a:bodyPr/>
          <a:lstStyle/>
          <a:p>
            <a:r>
              <a:rPr lang="en-US" dirty="0"/>
              <a:t>Lasso</a:t>
            </a:r>
          </a:p>
        </p:txBody>
      </p:sp>
      <p:sp>
        <p:nvSpPr>
          <p:cNvPr id="3" name="Content Placeholder 2">
            <a:extLst>
              <a:ext uri="{FF2B5EF4-FFF2-40B4-BE49-F238E27FC236}">
                <a16:creationId xmlns:a16="http://schemas.microsoft.com/office/drawing/2014/main" id="{960A822F-F706-494C-98A7-3BF9F2EA32A2}"/>
              </a:ext>
            </a:extLst>
          </p:cNvPr>
          <p:cNvSpPr>
            <a:spLocks noGrp="1"/>
          </p:cNvSpPr>
          <p:nvPr>
            <p:ph idx="1"/>
          </p:nvPr>
        </p:nvSpPr>
        <p:spPr/>
        <p:txBody>
          <a:bodyPr>
            <a:normAutofit/>
          </a:bodyPr>
          <a:lstStyle/>
          <a:p>
            <a:r>
              <a:rPr lang="en-US" dirty="0"/>
              <a:t>Assume 2 inputs </a:t>
            </a:r>
          </a:p>
          <a:p>
            <a:endParaRPr lang="en-US" dirty="0"/>
          </a:p>
          <a:p>
            <a:r>
              <a:rPr lang="en-US" dirty="0"/>
              <a:t>Ridge: β1² + β2² ≤ s </a:t>
            </a:r>
            <a:r>
              <a:rPr lang="en-US" dirty="0">
                <a:sym typeface="Wingdings" panose="05000000000000000000" pitchFamily="2" charset="2"/>
              </a:rPr>
              <a:t></a:t>
            </a:r>
            <a:r>
              <a:rPr lang="en-US" dirty="0"/>
              <a:t> (coefficients have the smallest RSS (loss function) for all points that lie within the circle given by β1² + β2² ≤ s)</a:t>
            </a:r>
          </a:p>
          <a:p>
            <a:endParaRPr lang="en-US" dirty="0"/>
          </a:p>
          <a:p>
            <a:r>
              <a:rPr lang="en-US" dirty="0"/>
              <a:t>Lasso: |β1|+|β2|≤ s </a:t>
            </a:r>
            <a:r>
              <a:rPr lang="en-US" dirty="0">
                <a:sym typeface="Wingdings" panose="05000000000000000000" pitchFamily="2" charset="2"/>
              </a:rPr>
              <a:t></a:t>
            </a:r>
            <a:r>
              <a:rPr lang="en-US" dirty="0"/>
              <a:t> (coefficients have the smallest RSS (loss function) for all points that lie within the diamond given by |β1|+|β2|≤ s)</a:t>
            </a:r>
          </a:p>
        </p:txBody>
      </p:sp>
      <p:pic>
        <p:nvPicPr>
          <p:cNvPr id="1026" name="Picture 2">
            <a:extLst>
              <a:ext uri="{FF2B5EF4-FFF2-40B4-BE49-F238E27FC236}">
                <a16:creationId xmlns:a16="http://schemas.microsoft.com/office/drawing/2014/main" id="{88048FFE-5C7F-4870-BE04-8F344A3440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8970" y="252036"/>
            <a:ext cx="7548236" cy="1325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70513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1351</TotalTime>
  <Words>1191</Words>
  <Application>Microsoft Office PowerPoint</Application>
  <PresentationFormat>Widescreen</PresentationFormat>
  <Paragraphs>82</Paragraphs>
  <Slides>19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Calibri Light</vt:lpstr>
      <vt:lpstr>charter</vt:lpstr>
      <vt:lpstr>MathJax_Main</vt:lpstr>
      <vt:lpstr>MathJax_Math-italic</vt:lpstr>
      <vt:lpstr>Office Theme</vt:lpstr>
      <vt:lpstr>Regularization</vt:lpstr>
      <vt:lpstr>Regularization</vt:lpstr>
      <vt:lpstr>Regularization</vt:lpstr>
      <vt:lpstr>Ridge Regression</vt:lpstr>
      <vt:lpstr>Ridge Regression</vt:lpstr>
      <vt:lpstr>Ridge Regression</vt:lpstr>
      <vt:lpstr>Ridge Regression</vt:lpstr>
      <vt:lpstr>Lasso</vt:lpstr>
      <vt:lpstr>Lasso</vt:lpstr>
      <vt:lpstr>Lasso</vt:lpstr>
      <vt:lpstr>Lasso</vt:lpstr>
      <vt:lpstr>Lasso</vt:lpstr>
      <vt:lpstr>Lasso</vt:lpstr>
      <vt:lpstr>Lasso</vt:lpstr>
      <vt:lpstr>Lasso</vt:lpstr>
      <vt:lpstr>Why Regularization?</vt:lpstr>
      <vt:lpstr>Why Regularization?</vt:lpstr>
      <vt:lpstr>Regularization for Classification</vt:lpstr>
      <vt:lpstr>Regularization for Classification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Tariq Mahmood / Associate Professor and Program Coordinator MS (CS) and MS (DS) Programs</dc:creator>
  <cp:lastModifiedBy>Dr. Tariq Mahmood / Associate Professor and Program Coordinator MS (CS) and MS (DS) Programs</cp:lastModifiedBy>
  <cp:revision>112</cp:revision>
  <dcterms:created xsi:type="dcterms:W3CDTF">2021-03-28T17:30:39Z</dcterms:created>
  <dcterms:modified xsi:type="dcterms:W3CDTF">2021-04-26T05:08:46Z</dcterms:modified>
</cp:coreProperties>
</file>